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Inter"/>
      <p:regular r:id="rId33"/>
      <p:bold r:id="rId34"/>
    </p:embeddedFont>
    <p:embeddedFont>
      <p:font typeface="DM Sans"/>
      <p:regular r:id="rId35"/>
      <p:bold r:id="rId36"/>
      <p:italic r:id="rId37"/>
      <p:boldItalic r:id="rId38"/>
    </p:embeddedFont>
    <p:embeddedFont>
      <p:font typeface="Anybody"/>
      <p:regular r:id="rId39"/>
      <p:bold r:id="rId40"/>
      <p:italic r:id="rId41"/>
      <p:boldItalic r:id="rId42"/>
    </p:embeddedFont>
    <p:embeddedFont>
      <p:font typeface="Anybody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31">
          <p15:clr>
            <a:srgbClr val="A4A3A4"/>
          </p15:clr>
        </p15:guide>
        <p15:guide id="2" pos="242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31" orient="horz"/>
        <p:guide pos="242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ybody-bold.fntdata"/><Relationship Id="rId20" Type="http://schemas.openxmlformats.org/officeDocument/2006/relationships/slide" Target="slides/slide15.xml"/><Relationship Id="rId42" Type="http://schemas.openxmlformats.org/officeDocument/2006/relationships/font" Target="fonts/Anybody-boldItalic.fntdata"/><Relationship Id="rId41" Type="http://schemas.openxmlformats.org/officeDocument/2006/relationships/font" Target="fonts/Anybody-italic.fntdata"/><Relationship Id="rId22" Type="http://schemas.openxmlformats.org/officeDocument/2006/relationships/slide" Target="slides/slide17.xml"/><Relationship Id="rId44" Type="http://schemas.openxmlformats.org/officeDocument/2006/relationships/font" Target="fonts/AnybodyBlack-boldItalic.fntdata"/><Relationship Id="rId21" Type="http://schemas.openxmlformats.org/officeDocument/2006/relationships/slide" Target="slides/slide16.xml"/><Relationship Id="rId43" Type="http://schemas.openxmlformats.org/officeDocument/2006/relationships/font" Target="fonts/AnybodyBlack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ter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DMSans-regular.fntdata"/><Relationship Id="rId12" Type="http://schemas.openxmlformats.org/officeDocument/2006/relationships/slide" Target="slides/slide7.xml"/><Relationship Id="rId34" Type="http://schemas.openxmlformats.org/officeDocument/2006/relationships/font" Target="fonts/Inter-bold.fntdata"/><Relationship Id="rId15" Type="http://schemas.openxmlformats.org/officeDocument/2006/relationships/slide" Target="slides/slide10.xml"/><Relationship Id="rId37" Type="http://schemas.openxmlformats.org/officeDocument/2006/relationships/font" Target="fonts/DMSans-italic.fntdata"/><Relationship Id="rId14" Type="http://schemas.openxmlformats.org/officeDocument/2006/relationships/slide" Target="slides/slide9.xml"/><Relationship Id="rId36" Type="http://schemas.openxmlformats.org/officeDocument/2006/relationships/font" Target="fonts/DMSans-bold.fntdata"/><Relationship Id="rId17" Type="http://schemas.openxmlformats.org/officeDocument/2006/relationships/slide" Target="slides/slide12.xml"/><Relationship Id="rId39" Type="http://schemas.openxmlformats.org/officeDocument/2006/relationships/font" Target="fonts/Anybody-regular.fntdata"/><Relationship Id="rId16" Type="http://schemas.openxmlformats.org/officeDocument/2006/relationships/slide" Target="slides/slide11.xml"/><Relationship Id="rId38" Type="http://schemas.openxmlformats.org/officeDocument/2006/relationships/font" Target="fonts/DM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br>
              <a:rPr b="1" lang="es-419"/>
            </a:br>
            <a:r>
              <a:rPr lang="es-419"/>
              <a:t>Se completa con el título de la clase y a la carrera que pertenece (si es necesario, también se puede agregar módulo)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95d34bc9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295d34bc9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20ddd6f8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520ddd6f8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95d34bc9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295d34bc9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95d34bc9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295d34bc9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95d34bc9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295d34bc9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95d34bc9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295d34bc9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20ddd6f8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520ddd6f8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95d34bc9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295d34bc9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slides de imagen completa.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20ddd6f8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520ddd6f8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 </a:t>
            </a:r>
            <a:br>
              <a:rPr b="1"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Indican aquello que se pretende que el estudiante logre con la clase. Recuerda que se enuncian en principio con el verbo en infinitivo delante (por ejemplo: “Comprender…”, “Analizar…”, “conocer…”, etc). Se debe destacar en negrita el verbo. Los objetivos deben ser concretos, medibles y coherentes con los contenidos.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95d34bc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295d34bc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20ddd6f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520ddd6f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95d34bc9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295d34bc9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slides de imagen completa.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20ddd6f8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520ddd6f8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95d34bc9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295d34bc9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slides de imagen completa.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Completar el resumen con palabras claves de lo visto.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0f5343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50f5343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Se puede utilizar en caso de tener una clase larga para compartir en qué orden y cuánto tiempo más o menos ocupará cada temática.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los temas más importantes de la clase, donde se introducen conceptos que se ven en varios slides. No hay que usarla para todos los temas.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95d34bc9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295d34bc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20ddd6f8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520ddd6f8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95d34bc9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295d34bc9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5" name="Google Shape;7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8" name="Google Shape;7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2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6"/>
          <p:cNvPicPr preferRelativeResize="0"/>
          <p:nvPr/>
        </p:nvPicPr>
        <p:blipFill rotWithShape="1">
          <a:blip r:embed="rId4">
            <a:alphaModFix/>
          </a:blip>
          <a:srcRect b="24383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3921"/>
              </a:srgbClr>
            </a:outerShdw>
          </a:effectLst>
        </p:spPr>
      </p:pic>
      <p:sp>
        <p:nvSpPr>
          <p:cNvPr id="85" name="Google Shape;85;p26"/>
          <p:cNvSpPr txBox="1"/>
          <p:nvPr/>
        </p:nvSpPr>
        <p:spPr>
          <a:xfrm>
            <a:off x="3942650" y="1600050"/>
            <a:ext cx="4393200" cy="7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s-419" sz="4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SQL</a:t>
            </a:r>
            <a:endParaRPr b="1" i="0" sz="4400" u="none" cap="none" strike="noStrike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86" name="Google Shape;86;p26"/>
          <p:cNvSpPr txBox="1"/>
          <p:nvPr/>
        </p:nvSpPr>
        <p:spPr>
          <a:xfrm>
            <a:off x="4152613" y="2140800"/>
            <a:ext cx="47718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419" sz="50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NoSQL</a:t>
            </a:r>
            <a:endParaRPr b="0" i="0" sz="5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/>
        </p:nvSpPr>
        <p:spPr>
          <a:xfrm>
            <a:off x="1113625" y="1824475"/>
            <a:ext cx="31341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Casos de uso específicos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Esquema flexible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Escalabilidad horizontal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No utilizan SQL ni JOINS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Características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/>
        </p:nvSpPr>
        <p:spPr>
          <a:xfrm flipH="1" rot="-60343">
            <a:off x="1669427" y="1772918"/>
            <a:ext cx="5794193" cy="985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5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ACID &amp; BASE</a:t>
            </a:r>
            <a:endParaRPr i="0" sz="52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/>
        </p:nvSpPr>
        <p:spPr>
          <a:xfrm>
            <a:off x="1693325" y="1855950"/>
            <a:ext cx="5979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NoSQL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no soporta el esquema relacional y las propiedades asociadas con los procesos transaccionales propios de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RDBMS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ACID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(“Atomicity, Consistency, Isolation, Durability”). 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ACID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/>
        </p:nvSpPr>
        <p:spPr>
          <a:xfrm>
            <a:off x="955525" y="759800"/>
            <a:ext cx="7065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En cambio soporta propiedades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BASE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(“Basically Available, Soft State, Eventually Consistent”). Las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bases NoSQL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son aproximadamente precisas en cualquier punto del tiempo y eventualmente consistentes.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6" name="Google Shape;1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975" y="1869225"/>
            <a:ext cx="3676402" cy="31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/>
          <p:nvPr/>
        </p:nvSpPr>
        <p:spPr>
          <a:xfrm>
            <a:off x="1166325" y="1691725"/>
            <a:ext cx="706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Atomicidad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: la ejecución de cada transacción es atómica, se realizan todas las acciones o ninguna.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Consistencia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: Cada transacción preserva la integridad.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Aislamiento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: Una transacción no puede afectar a la otra.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Durabilidad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: Persistencia de los cambios luego de un “COMMIT”.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/>
        </p:nvSpPr>
        <p:spPr>
          <a:xfrm>
            <a:off x="1693325" y="1855950"/>
            <a:ext cx="59799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Básicamente disponible: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garantiza la disponibilidad de los datos, responde a cada solicitud.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Soft State:</a:t>
            </a:r>
            <a:r>
              <a:rPr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El estado del sistema puede cambiar en el tiempo, (consistencia eventual).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Consistencia eventual: 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el sistema “</a:t>
            </a:r>
            <a:r>
              <a:rPr b="1" lang="es-419" sz="1500">
                <a:latin typeface="Inter"/>
                <a:ea typeface="Inter"/>
                <a:cs typeface="Inter"/>
                <a:sym typeface="Inter"/>
              </a:rPr>
              <a:t>eventualmente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” es consistente una vez que termina de recibir datos, los datos se propagan y el sistema no chequea la consistencia de cada transacción antes de mover a la siguiente.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BASE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/>
        </p:nvSpPr>
        <p:spPr>
          <a:xfrm flipH="1" rot="-60343">
            <a:off x="1670027" y="1772912"/>
            <a:ext cx="5794193" cy="104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5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Teorema CAP</a:t>
            </a:r>
            <a:endParaRPr i="0" sz="56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/>
        </p:nvSpPr>
        <p:spPr>
          <a:xfrm>
            <a:off x="1103100" y="903600"/>
            <a:ext cx="70866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Un sistema es considerado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Consistente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(“Consistency”) si todas las réplicas contienen el mismo valor.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Un sistema es considerado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Disponible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(“Availability”) si los datos están disponibles en todo momento.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Un sistema tiene </a:t>
            </a:r>
            <a:r>
              <a:rPr b="1" lang="es-419" sz="1500">
                <a:highlight>
                  <a:srgbClr val="FFFF00"/>
                </a:highlight>
                <a:latin typeface="Inter"/>
                <a:ea typeface="Inter"/>
                <a:cs typeface="Inter"/>
                <a:sym typeface="Inter"/>
              </a:rPr>
              <a:t>tolerancia a Particiones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(“Partition Tolerance”) si el procesamiento puede continuar en ambas particiones en dos o más “islas”.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Es importante también que la</a:t>
            </a:r>
            <a:r>
              <a:rPr b="1" lang="es-419" sz="1500">
                <a:highlight>
                  <a:srgbClr val="FFFF00"/>
                </a:highlight>
                <a:latin typeface="Inter"/>
                <a:ea typeface="Inter"/>
                <a:cs typeface="Inter"/>
                <a:sym typeface="Inter"/>
              </a:rPr>
              <a:t> data sea consistente y esté disponible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aún ante un fallo en la red que deje “particionada” la base en “islas”.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De acuerdo con el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Teorema CAP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no es posible proveer simultáneamente más de dos de las tres propiedades (Consistencia, Disponibilidad, Particionado).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450" y="0"/>
            <a:ext cx="9176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3"/>
          <p:cNvSpPr txBox="1"/>
          <p:nvPr/>
        </p:nvSpPr>
        <p:spPr>
          <a:xfrm>
            <a:off x="3729456" y="2264828"/>
            <a:ext cx="168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SOLO IMAGEN</a:t>
            </a:r>
            <a:endParaRPr b="0" i="0" sz="135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4" name="Google Shape;2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646" y="0"/>
            <a:ext cx="69181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/>
        </p:nvSpPr>
        <p:spPr>
          <a:xfrm flipH="1" rot="-60343">
            <a:off x="1827427" y="1617446"/>
            <a:ext cx="5794193" cy="1908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5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Tolerancia a Particiones</a:t>
            </a:r>
            <a:endParaRPr b="1" sz="5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>
            <a:off x="1663024" y="675475"/>
            <a:ext cx="4806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OBJETIVOS DE CLASE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92" name="Google Shape;92;p27"/>
          <p:cNvSpPr txBox="1"/>
          <p:nvPr/>
        </p:nvSpPr>
        <p:spPr>
          <a:xfrm>
            <a:off x="903425" y="1710775"/>
            <a:ext cx="67512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Diferenciar</a:t>
            </a: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las principales características de los motores de bases de datos SQL y NoSQL 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Conocer</a:t>
            </a: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las características ACID y BASE 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Comprender</a:t>
            </a: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el Teorema CAP y los conceptos de Tolerancia a Particiones, Consistencia y Disponibilidad.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" name="Google Shape;93;p27"/>
          <p:cNvSpPr/>
          <p:nvPr/>
        </p:nvSpPr>
        <p:spPr>
          <a:xfrm>
            <a:off x="903425" y="703413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7"/>
          <p:cNvGrpSpPr/>
          <p:nvPr/>
        </p:nvGrpSpPr>
        <p:grpSpPr>
          <a:xfrm>
            <a:off x="1054960" y="808834"/>
            <a:ext cx="423985" cy="416505"/>
            <a:chOff x="-64781025" y="3361050"/>
            <a:chExt cx="317425" cy="315200"/>
          </a:xfrm>
        </p:grpSpPr>
        <p:sp>
          <p:nvSpPr>
            <p:cNvPr id="95" name="Google Shape;95;p27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7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7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7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/>
        </p:nvSpPr>
        <p:spPr>
          <a:xfrm>
            <a:off x="1337400" y="1771625"/>
            <a:ext cx="7086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Con frecuencia,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CAP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se malinterpreta como si uno tuviera que elegir abandonar una de las tres garantías en todo momento. De hecho, la elección entre la consistencia y la disponibilidad se da solo cuando ocurre una partición de red o falla; en cualquier otro momento, no hay que hacer concesiones. Los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sistemas de base de datos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diseñados teniendo en cuenta las garantías tradicionales de ACID, como RDBMS, eligen la consistencia sobre la disponibilidad; mientras que los sistemas diseñados en torno a la filosofía BASE, comunes en el marco NoSQL, 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elige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la disponibilidad sobre la consistencia.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¿Qué es?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/>
        </p:nvSpPr>
        <p:spPr>
          <a:xfrm flipH="1" rot="-60343">
            <a:off x="1819927" y="1842387"/>
            <a:ext cx="5794193" cy="104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5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Consistencia</a:t>
            </a:r>
            <a:endParaRPr b="1" sz="5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450" y="0"/>
            <a:ext cx="9176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7"/>
          <p:cNvSpPr txBox="1"/>
          <p:nvPr/>
        </p:nvSpPr>
        <p:spPr>
          <a:xfrm>
            <a:off x="3729456" y="2264828"/>
            <a:ext cx="168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SOLO IMAGEN</a:t>
            </a:r>
            <a:endParaRPr b="0" i="0" sz="135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7" name="Google Shape;2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582" y="0"/>
            <a:ext cx="60108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/>
        </p:nvSpPr>
        <p:spPr>
          <a:xfrm flipH="1" rot="-60343">
            <a:off x="1819927" y="1780787"/>
            <a:ext cx="5794193" cy="104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5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Disponibilidad</a:t>
            </a:r>
            <a:endParaRPr b="1" sz="5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450" y="0"/>
            <a:ext cx="9176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9"/>
          <p:cNvSpPr txBox="1"/>
          <p:nvPr/>
        </p:nvSpPr>
        <p:spPr>
          <a:xfrm>
            <a:off x="3729456" y="2264828"/>
            <a:ext cx="168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SOLO IMAGEN</a:t>
            </a:r>
            <a:endParaRPr b="0" i="0" sz="135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9" name="Google Shape;2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995" y="63250"/>
            <a:ext cx="74440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RESUMEN DE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LA CLASE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45" name="Google Shape;245;p50"/>
          <p:cNvSpPr txBox="1"/>
          <p:nvPr/>
        </p:nvSpPr>
        <p:spPr>
          <a:xfrm>
            <a:off x="2109143" y="2502363"/>
            <a:ext cx="49257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350"/>
              <a:buFont typeface="DM Sans"/>
              <a:buChar char="✓"/>
            </a:pPr>
            <a:r>
              <a:rPr lang="es-419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SQL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300"/>
              <a:buFont typeface="DM Sans"/>
              <a:buChar char="✓"/>
            </a:pPr>
            <a:r>
              <a:rPr lang="es-419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NoSQL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300"/>
              <a:buFont typeface="DM Sans"/>
              <a:buChar char="✓"/>
            </a:pPr>
            <a:r>
              <a:rPr lang="es-419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Acid &amp; Base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01"/>
              </a:buClr>
              <a:buSzPts val="1300"/>
              <a:buFont typeface="DM Sans"/>
              <a:buChar char="✓"/>
            </a:pPr>
            <a:r>
              <a:rPr lang="es-419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Tolerancia a particiones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1"/>
          <p:cNvSpPr txBox="1"/>
          <p:nvPr/>
        </p:nvSpPr>
        <p:spPr>
          <a:xfrm flipH="1" rot="-175">
            <a:off x="1626443" y="2280655"/>
            <a:ext cx="58911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419" sz="4500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¿PREGUNTAS?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2"/>
          <p:cNvSpPr txBox="1"/>
          <p:nvPr/>
        </p:nvSpPr>
        <p:spPr>
          <a:xfrm flipH="1" rot="-119822">
            <a:off x="2790418" y="1903688"/>
            <a:ext cx="3564065" cy="1362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s-419" sz="45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¡Muchas </a:t>
            </a:r>
            <a:endParaRPr b="1" i="0" sz="4500" u="none" cap="none" strike="noStrike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4572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s-419" sz="4500" u="none" cap="none" strike="noStrike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gracias!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04" name="Google Shape;104;p28"/>
          <p:cNvSpPr txBox="1"/>
          <p:nvPr/>
        </p:nvSpPr>
        <p:spPr>
          <a:xfrm>
            <a:off x="4613550" y="1894013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SQL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NoSQL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ACID &amp; BASE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Teorema CAP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Tolerancia a Particiones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Consistencia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Disponibilidad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173" y="1629655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173" y="2082783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173" y="2652375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173" y="3149792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173" y="4144647"/>
            <a:ext cx="264375" cy="2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8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112" name="Google Shape;112;p28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8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8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" name="Google Shape;115;p28"/>
          <p:cNvPicPr preferRelativeResize="0"/>
          <p:nvPr/>
        </p:nvPicPr>
        <p:blipFill rotWithShape="1">
          <a:blip r:embed="rId5">
            <a:alphaModFix amt="96000"/>
          </a:blip>
          <a:srcRect b="0" l="0" r="0" t="0"/>
          <a:stretch/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173" y="3647222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173" y="4669947"/>
            <a:ext cx="264375" cy="2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/>
          <p:nvPr/>
        </p:nvSpPr>
        <p:spPr>
          <a:xfrm>
            <a:off x="8380963" y="48200"/>
            <a:ext cx="583500" cy="392400"/>
          </a:xfrm>
          <a:prstGeom prst="roundRect">
            <a:avLst>
              <a:gd fmla="val 16667" name="adj"/>
            </a:avLst>
          </a:prstGeom>
          <a:solidFill>
            <a:srgbClr val="9F5C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9"/>
          <p:cNvSpPr txBox="1"/>
          <p:nvPr/>
        </p:nvSpPr>
        <p:spPr>
          <a:xfrm flipH="1" rot="-60343">
            <a:off x="1674767" y="1812181"/>
            <a:ext cx="5794193" cy="1519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419" sz="51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Motores de Bases de datos</a:t>
            </a:r>
            <a:endParaRPr b="0" i="0" sz="5100" u="none" cap="none" strike="noStrike">
              <a:solidFill>
                <a:srgbClr val="FAFAFA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24" name="Google Shape;1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90799">
            <a:off x="215363" y="2641135"/>
            <a:ext cx="2194954" cy="219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/>
        </p:nvSpPr>
        <p:spPr>
          <a:xfrm flipH="1" rot="-60343">
            <a:off x="1668677" y="1772923"/>
            <a:ext cx="5794193" cy="891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54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SQL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/>
        </p:nvSpPr>
        <p:spPr>
          <a:xfrm>
            <a:off x="1693325" y="1855950"/>
            <a:ext cx="59799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Las bases de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datos relacionales</a:t>
            </a:r>
            <a:r>
              <a:rPr b="1" lang="es-419" sz="1500"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RDBMS son universalmente utilizadas prácticamente por todas las empresas, están estructuradas y optimizadas para asegurar la consistencia y exactitud de los datos, mientras también eliminan Redundancia. Estas bases se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almacenan en grandes y confiables servidores 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para asegurar que los datos estén siempre disponibles.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31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¿Qué son?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/>
        </p:nvSpPr>
        <p:spPr>
          <a:xfrm>
            <a:off x="1113625" y="1824475"/>
            <a:ext cx="22698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Formato tabular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Tipos de datos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Relaciones (JOINS)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Restricciones (PK, FK)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32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Características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42" name="Google Shape;1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470" y="1238925"/>
            <a:ext cx="3678575" cy="26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/>
        </p:nvSpPr>
        <p:spPr>
          <a:xfrm flipH="1" rot="-60343">
            <a:off x="1668677" y="1772923"/>
            <a:ext cx="5794193" cy="891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54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No</a:t>
            </a:r>
            <a:r>
              <a:rPr lang="es-419" sz="54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SQL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/>
        </p:nvSpPr>
        <p:spPr>
          <a:xfrm>
            <a:off x="1693325" y="1855950"/>
            <a:ext cx="59799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latin typeface="Inter"/>
                <a:ea typeface="Inter"/>
                <a:cs typeface="Inter"/>
                <a:sym typeface="Inter"/>
              </a:rPr>
              <a:t>Una base de datos 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NoSQL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(“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Not Only SQL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”) es una manera efectiva de organizar gran cantidad de datos heterogéneos con acceso y actualizaciones de datos eficientes. Esto se logra flexibilizando algunas restricciones de bases de datos relacionales. Son muy útiles para </a:t>
            </a:r>
            <a:r>
              <a:rPr b="1" lang="es-419" sz="1500">
                <a:latin typeface="Inter"/>
                <a:ea typeface="Inter"/>
                <a:cs typeface="Inter"/>
                <a:sym typeface="Inter"/>
              </a:rPr>
              <a:t>analizar y utilizar masivas cantidades de datos estructurados o no estructurados 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almacenados en</a:t>
            </a:r>
            <a:r>
              <a:rPr b="1" lang="es-419" sz="1500"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 servidores remotos.</a:t>
            </a:r>
            <a:endParaRPr b="1" sz="1500">
              <a:highlight>
                <a:srgbClr val="FFFF0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34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¿Qué son?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